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24384000" cy="13716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2197080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1201320" y="12179880"/>
            <a:ext cx="2197080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12459240" y="1184724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1201320" y="1217988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12459240" y="1217988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7074360" cy="30348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8629920" y="11847240"/>
            <a:ext cx="7074360" cy="30348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16058160" y="11847240"/>
            <a:ext cx="7074360" cy="30348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1201320" y="12179880"/>
            <a:ext cx="7074360" cy="30348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8629920" y="12179880"/>
            <a:ext cx="7074360" cy="30348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16058160" y="12179880"/>
            <a:ext cx="7074360" cy="30348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1201320" y="11847240"/>
            <a:ext cx="21970800" cy="636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21970800" cy="63648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10721520" cy="63648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12459240" y="11847240"/>
            <a:ext cx="10721520" cy="63648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1206360" y="2575080"/>
            <a:ext cx="21970800" cy="21546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12459240" y="11847240"/>
            <a:ext cx="10721520" cy="63648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1201320" y="1217988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1201320" y="11847240"/>
            <a:ext cx="21970800" cy="636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10721520" cy="63648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12459240" y="1184724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12459240" y="1217988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2459240" y="1184724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1201320" y="12179880"/>
            <a:ext cx="2197080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2197080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1201320" y="12179880"/>
            <a:ext cx="2197080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12459240" y="1184724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1201320" y="1217988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12459240" y="1217988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7074360" cy="30348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8629920" y="11847240"/>
            <a:ext cx="7074360" cy="30348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16058160" y="11847240"/>
            <a:ext cx="7074360" cy="30348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1201320" y="12179880"/>
            <a:ext cx="7074360" cy="30348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8629920" y="12179880"/>
            <a:ext cx="7074360" cy="30348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16058160" y="12179880"/>
            <a:ext cx="7074360" cy="30348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1201320" y="11847240"/>
            <a:ext cx="21970800" cy="636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21970800" cy="63648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10721520" cy="63648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12459240" y="11847240"/>
            <a:ext cx="10721520" cy="63648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21970800" cy="63648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1206360" y="2575080"/>
            <a:ext cx="21970800" cy="21546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12459240" y="11847240"/>
            <a:ext cx="10721520" cy="63648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1201320" y="1217988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10721520" cy="63648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12459240" y="1184724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12459240" y="1217988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12459240" y="1184724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1201320" y="12179880"/>
            <a:ext cx="2197080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2197080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1201320" y="12179880"/>
            <a:ext cx="2197080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12459240" y="1184724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1201320" y="1217988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12459240" y="1217988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7074360" cy="30348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8629920" y="11847240"/>
            <a:ext cx="7074360" cy="30348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16058160" y="11847240"/>
            <a:ext cx="7074360" cy="30348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1201320" y="12179880"/>
            <a:ext cx="7074360" cy="30348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8629920" y="12179880"/>
            <a:ext cx="7074360" cy="30348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16058160" y="12179880"/>
            <a:ext cx="7074360" cy="30348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10721520" cy="63648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12459240" y="11847240"/>
            <a:ext cx="10721520" cy="63648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1206360" y="2575080"/>
            <a:ext cx="21970800" cy="21546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12459240" y="11847240"/>
            <a:ext cx="10721520" cy="63648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1201320" y="1217988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10721520" cy="63648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12459240" y="1184724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12459240" y="1217988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12459240" y="11847240"/>
            <a:ext cx="1072152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1201320" y="12179880"/>
            <a:ext cx="21970800" cy="30348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body"/>
          </p:nvPr>
        </p:nvSpPr>
        <p:spPr>
          <a:xfrm>
            <a:off x="1201320" y="11847240"/>
            <a:ext cx="21970800" cy="636480"/>
          </a:xfrm>
          <a:prstGeom prst="rect">
            <a:avLst/>
          </a:prstGeom>
        </p:spPr>
        <p:txBody>
          <a:bodyPr lIns="45720" rIns="4572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-CZ" sz="36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Autor a datum</a:t>
            </a:r>
            <a:endParaRPr b="0" lang="cs-CZ" sz="3600" spc="-1" strike="noStrike">
              <a:solidFill>
                <a:srgbClr val="000000"/>
              </a:solidFill>
              <a:latin typeface="Helvetica Neue"/>
            </a:endParaRPr>
          </a:p>
          <a:p>
            <a:endParaRPr b="0" lang="cs-CZ" sz="3600" spc="-1" strike="noStrike">
              <a:solidFill>
                <a:srgbClr val="000000"/>
              </a:solidFill>
              <a:latin typeface="Helvetica Neue"/>
            </a:endParaRPr>
          </a:p>
          <a:p>
            <a:endParaRPr b="0" lang="cs-CZ" sz="3600" spc="-1" strike="noStrike">
              <a:solidFill>
                <a:srgbClr val="000000"/>
              </a:solidFill>
              <a:latin typeface="Helvetica Neue"/>
            </a:endParaRPr>
          </a:p>
          <a:p>
            <a:endParaRPr b="0" lang="cs-CZ" sz="3600" spc="-1" strike="noStrike">
              <a:solidFill>
                <a:srgbClr val="000000"/>
              </a:solidFill>
              <a:latin typeface="Helvetica Neue"/>
            </a:endParaRPr>
          </a:p>
          <a:p>
            <a:endParaRPr b="0" lang="cs-CZ" sz="36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cs-CZ" sz="11600" spc="-233" strike="noStrike">
                <a:solidFill>
                  <a:srgbClr val="ffffff"/>
                </a:solidFill>
                <a:latin typeface="Helvetica Neue"/>
                <a:ea typeface="Helvetica Neue"/>
              </a:rPr>
              <a:t>Název prezentace</a:t>
            </a:r>
            <a:endParaRPr b="0" lang="cs-CZ" sz="116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1201320" y="7210440"/>
            <a:ext cx="21970800" cy="190476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-CZ" sz="5500" spc="-1" strike="noStrike">
                <a:solidFill>
                  <a:srgbClr val="00a2ff"/>
                </a:solidFill>
                <a:latin typeface="Helvetica Neue"/>
                <a:ea typeface="Helvetica Neue"/>
              </a:rPr>
              <a:t>Podtitul prezentace</a:t>
            </a:r>
            <a:endParaRPr b="0" lang="cs-CZ" sz="5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</p:spPr>
        <p:txBody>
          <a:bodyPr lIns="50760" rIns="50760" tIns="50760" bIns="50760" anchor="b"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206360" y="952560"/>
            <a:ext cx="21970800" cy="143280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cs-CZ" sz="8500" spc="-171" strike="noStrike">
                <a:solidFill>
                  <a:srgbClr val="004d80"/>
                </a:solidFill>
                <a:latin typeface="Helvetica Neue"/>
                <a:ea typeface="Helvetica Neue"/>
              </a:rPr>
              <a:t>Název snímku</a:t>
            </a:r>
            <a:endParaRPr b="0" lang="cs-CZ" sz="85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1206360" y="2246040"/>
            <a:ext cx="21970800" cy="934560"/>
          </a:xfrm>
          <a:prstGeom prst="rect">
            <a:avLst/>
          </a:prstGeom>
        </p:spPr>
        <p:txBody>
          <a:bodyPr lIns="45720" rIns="4572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-CZ" sz="55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Podtitul snímku</a:t>
            </a:r>
            <a:endParaRPr b="0" lang="cs-CZ" sz="5500" spc="-1" strike="noStrike">
              <a:solidFill>
                <a:srgbClr val="000000"/>
              </a:solidFill>
              <a:latin typeface="Helvetica Neue"/>
            </a:endParaRPr>
          </a:p>
          <a:p>
            <a:endParaRPr b="0" lang="cs-CZ" sz="5500" spc="-1" strike="noStrike">
              <a:solidFill>
                <a:srgbClr val="000000"/>
              </a:solidFill>
              <a:latin typeface="Helvetica Neue"/>
            </a:endParaRPr>
          </a:p>
          <a:p>
            <a:endParaRPr b="0" lang="cs-CZ" sz="5500" spc="-1" strike="noStrike">
              <a:solidFill>
                <a:srgbClr val="000000"/>
              </a:solidFill>
              <a:latin typeface="Helvetica Neue"/>
            </a:endParaRPr>
          </a:p>
          <a:p>
            <a:endParaRPr b="0" lang="cs-CZ" sz="5500" spc="-1" strike="noStrike">
              <a:solidFill>
                <a:srgbClr val="000000"/>
              </a:solidFill>
              <a:latin typeface="Helvetica Neue"/>
            </a:endParaRPr>
          </a:p>
          <a:p>
            <a:endParaRPr b="0" lang="cs-CZ" sz="5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1206360" y="4248360"/>
            <a:ext cx="21970800" cy="825552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 marL="609480" indent="-609120">
              <a:lnSpc>
                <a:spcPct val="90000"/>
              </a:lnSpc>
              <a:spcBef>
                <a:spcPts val="4501"/>
              </a:spcBef>
              <a:buClr>
                <a:srgbClr val="000000"/>
              </a:buClr>
              <a:buSzPct val="123000"/>
              <a:buFont typeface="Symbol" charset="2"/>
              <a:buChar char=""/>
            </a:pPr>
            <a:r>
              <a:rPr b="0" lang="cs-CZ" sz="4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Text s odrážkami na snímku</a:t>
            </a:r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sldNum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</p:spPr>
        <p:txBody>
          <a:bodyPr lIns="50760" rIns="50760" tIns="50760" bIns="50760" anchor="b"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body"/>
          </p:nvPr>
        </p:nvSpPr>
        <p:spPr>
          <a:xfrm>
            <a:off x="0" y="-1270080"/>
            <a:ext cx="24383520" cy="16255800"/>
          </a:xfrm>
          <a:prstGeom prst="rect">
            <a:avLst/>
          </a:prstGeom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Helvetica Neue"/>
              </a:rPr>
              <a:t>Klikněte pro úpravu formátu textu osnovy</a:t>
            </a:r>
            <a:endParaRPr b="0" lang="cs-CZ" sz="2400" spc="-1" strike="noStrike">
              <a:solidFill>
                <a:srgbClr val="000000"/>
              </a:solidFill>
              <a:latin typeface="Helvetica Neue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400" spc="-1" strike="noStrike">
                <a:solidFill>
                  <a:srgbClr val="000000"/>
                </a:solidFill>
                <a:latin typeface="Helvetica Neue"/>
              </a:rPr>
              <a:t>Druhá úroveň</a:t>
            </a:r>
            <a:endParaRPr b="0" lang="cs-CZ" sz="2400" spc="-1" strike="noStrike">
              <a:solidFill>
                <a:srgbClr val="000000"/>
              </a:solidFill>
              <a:latin typeface="Helvetica Neue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Helvetica Neue"/>
              </a:rPr>
              <a:t>Třetí úroveň</a:t>
            </a:r>
            <a:endParaRPr b="0" lang="cs-CZ" sz="2400" spc="-1" strike="noStrike">
              <a:solidFill>
                <a:srgbClr val="000000"/>
              </a:solidFill>
              <a:latin typeface="Helvetica Neue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400" spc="-1" strike="noStrike">
                <a:solidFill>
                  <a:srgbClr val="000000"/>
                </a:solidFill>
                <a:latin typeface="Helvetica Neue"/>
              </a:rPr>
              <a:t>Čtvrtá úroveň osnovy</a:t>
            </a:r>
            <a:endParaRPr b="0" lang="cs-CZ" sz="2400" spc="-1" strike="noStrike">
              <a:solidFill>
                <a:srgbClr val="000000"/>
              </a:solidFill>
              <a:latin typeface="Helvetica Neue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Helvetica Neue"/>
              </a:rPr>
              <a:t>Pátá úroveň osnovy</a:t>
            </a:r>
            <a:endParaRPr b="0" lang="cs-CZ" sz="2400" spc="-1" strike="noStrike">
              <a:solidFill>
                <a:srgbClr val="000000"/>
              </a:solidFill>
              <a:latin typeface="Helvetica Neue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Helvetica Neue"/>
              </a:rPr>
              <a:t>Šestá úroveň</a:t>
            </a:r>
            <a:endParaRPr b="0" lang="cs-CZ" sz="2400" spc="-1" strike="noStrike">
              <a:solidFill>
                <a:srgbClr val="000000"/>
              </a:solidFill>
              <a:latin typeface="Helvetica Neue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Helvetica Neue"/>
              </a:rPr>
              <a:t>Sedmá úroveň</a:t>
            </a:r>
            <a:endParaRPr b="0" lang="cs-CZ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sldNum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</p:spPr>
        <p:txBody>
          <a:bodyPr lIns="50760" rIns="50760" tIns="50760" bIns="50760" anchor="b"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cs-CZ" sz="2400" spc="-1" strike="noStrike">
                <a:solidFill>
                  <a:srgbClr val="5e5e5e"/>
                </a:solidFill>
                <a:latin typeface="Helvetica Neue"/>
              </a:rPr>
              <a:t>Klikněte pro úpravu formátu textu nadpisu</a:t>
            </a:r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1201320" y="11847240"/>
            <a:ext cx="21970800" cy="63648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-CZ" sz="36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Michaela Kahle a Lenka Zlatušková</a:t>
            </a:r>
            <a:endParaRPr b="0" lang="cs-CZ" sz="36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1206360" y="2575080"/>
            <a:ext cx="21970800" cy="46479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cs-CZ" sz="11600" spc="-301" strike="noStrike">
                <a:solidFill>
                  <a:srgbClr val="ffffff"/>
                </a:solidFill>
                <a:latin typeface="Helvetica Neue"/>
                <a:ea typeface="Helvetica Neue"/>
              </a:rPr>
              <a:t>Stáž v řecké školce</a:t>
            </a:r>
            <a:endParaRPr b="0" lang="cs-CZ" sz="116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21" name="CustomShape 3"/>
          <p:cNvSpPr/>
          <p:nvPr/>
        </p:nvSpPr>
        <p:spPr>
          <a:xfrm>
            <a:off x="1201320" y="7210440"/>
            <a:ext cx="21970800" cy="1904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-CZ" sz="5500" spc="-1" strike="noStrike">
                <a:solidFill>
                  <a:srgbClr val="00a2ff"/>
                </a:solidFill>
                <a:latin typeface="Helvetica Neue"/>
                <a:ea typeface="Helvetica Neue"/>
              </a:rPr>
              <a:t>Soluň 20. - 26. března 2023</a:t>
            </a:r>
            <a:endParaRPr b="0" lang="cs-CZ" sz="5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Záběr zdola na horkovzdušné balóny na pozadí modré oblohy" descr="Záběr zdola na horkovzdušné balóny na pozadí modré oblohy"/>
          <p:cNvPicPr/>
          <p:nvPr/>
        </p:nvPicPr>
        <p:blipFill>
          <a:blip r:embed="rId1"/>
          <a:srcRect l="0" t="28909" r="0" b="28909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Záběr zdola na horkovzdušné balóny na pozadí modré oblohy" descr="Záběr zdola na horkovzdušné balóny na pozadí modré oblohy"/>
          <p:cNvPicPr/>
          <p:nvPr/>
        </p:nvPicPr>
        <p:blipFill>
          <a:blip r:embed="rId1"/>
          <a:srcRect l="0" t="28909" r="0" b="28909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Záběr zdola na horkovzdušné balóny na pozadí modré oblohy" descr="Záběr zdola na horkovzdušné balóny na pozadí modré oblohy"/>
          <p:cNvPicPr/>
          <p:nvPr/>
        </p:nvPicPr>
        <p:blipFill>
          <a:blip r:embed="rId1"/>
          <a:srcRect l="0" t="28909" r="0" b="28909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Záběr zdola na horkovzdušné balóny na pozadí modré oblohy" descr="Záběr zdola na horkovzdušné balóny na pozadí modré oblohy"/>
          <p:cNvPicPr/>
          <p:nvPr/>
        </p:nvPicPr>
        <p:blipFill>
          <a:blip r:embed="rId1"/>
          <a:srcRect l="0" t="28909" r="0" b="28909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Záběr zdola na horkovzdušné balóny na pozadí modré oblohy" descr="Záběr zdola na horkovzdušné balóny na pozadí modré oblohy"/>
          <p:cNvPicPr/>
          <p:nvPr/>
        </p:nvPicPr>
        <p:blipFill>
          <a:blip r:embed="rId1"/>
          <a:srcRect l="0" t="12502" r="0" b="12502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Záběr zdola na horkovzdušné balóny na pozadí modré oblohy" descr="Záběr zdola na horkovzdušné balóny na pozadí modré oblohy"/>
          <p:cNvPicPr/>
          <p:nvPr/>
        </p:nvPicPr>
        <p:blipFill>
          <a:blip r:embed="rId1"/>
          <a:srcRect l="0" t="12502" r="0" b="12502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Záběr zdola na horkovzdušné balóny na pozadí modré oblohy" descr="Záběr zdola na horkovzdušné balóny na pozadí modré oblohy"/>
          <p:cNvPicPr/>
          <p:nvPr/>
        </p:nvPicPr>
        <p:blipFill>
          <a:blip r:embed="rId1"/>
          <a:srcRect l="0" t="12502" r="0" b="12502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Záběr zdola na horkovzdušné balóny na pozadí modré oblohy" descr="Záběr zdola na horkovzdušné balóny na pozadí modré oblohy"/>
          <p:cNvPicPr/>
          <p:nvPr/>
        </p:nvPicPr>
        <p:blipFill>
          <a:blip r:embed="rId1"/>
          <a:srcRect l="0" t="12502" r="0" b="12502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Záběr zdola na horkovzdušné balóny na pozadí modré oblohy" descr="Záběr zdola na horkovzdušné balóny na pozadí modré oblohy"/>
          <p:cNvPicPr/>
          <p:nvPr/>
        </p:nvPicPr>
        <p:blipFill>
          <a:blip r:embed="rId1"/>
          <a:srcRect l="0" t="12502" r="0" b="12502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Záběr zdola na horkovzdušné balóny na pozadí modré oblohy" descr="Záběr zdola na horkovzdušné balóny na pozadí modré oblohy"/>
          <p:cNvPicPr/>
          <p:nvPr/>
        </p:nvPicPr>
        <p:blipFill>
          <a:blip r:embed="rId1"/>
          <a:srcRect l="0" t="12502" r="0" b="12500"/>
          <a:stretch/>
        </p:blipFill>
        <p:spPr>
          <a:xfrm>
            <a:off x="-370080" y="0"/>
            <a:ext cx="24383520" cy="1371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1206360" y="952560"/>
            <a:ext cx="21970800" cy="1432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1206360" y="2246040"/>
            <a:ext cx="21970800" cy="93456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>
            <a:noAutofit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4" name="TextShape 3"/>
          <p:cNvSpPr txBox="1"/>
          <p:nvPr/>
        </p:nvSpPr>
        <p:spPr>
          <a:xfrm>
            <a:off x="1206360" y="4248360"/>
            <a:ext cx="21970800" cy="8255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125" name="IMG_9301.jpeg" descr="IMG_9301.jpeg"/>
          <p:cNvPicPr/>
          <p:nvPr/>
        </p:nvPicPr>
        <p:blipFill>
          <a:blip r:embed="rId1"/>
          <a:stretch/>
        </p:blipFill>
        <p:spPr>
          <a:xfrm>
            <a:off x="3048120" y="0"/>
            <a:ext cx="18287640" cy="13715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206360" y="2575080"/>
            <a:ext cx="21970800" cy="46479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cs-CZ" sz="3600" spc="-301" strike="noStrike">
                <a:solidFill>
                  <a:srgbClr val="ffffff"/>
                </a:solidFill>
                <a:latin typeface="Helvetica Neue"/>
                <a:ea typeface="Helvetica Neue"/>
              </a:rPr>
              <a:t>Stáž ve školce 9th kinder v Soluni pro nás byla cennou zkušeností, ze které se snažíme čerpat získané dovednosti i v naší školce. Při práci s dětmi s OMJ se hostitelská školka zaměřila na kolektivní zapojení těchto dětí do všech činností, nikoli pouze na individuální práci žák – pedagog. Děti se tak cítily přirozeněji, byly stále obklopeny ostatními spolužáky, které se snažily v mnohém napodobovat. Pedagogové využívali prvky nonverbální komunikace i výraznou intonaci řeči. Také se osvědčila spolupráce dítěte s OMJ s kamarádem, mluvícím mateřským jazykem, který se snažil dítě s OMJ činnostmi provádět, bylo to pro něj přirozenější, než když byl průvodcem aktivitami pedagog. Co se týká dalších zkušeností, osvědčilo se nám střídání aktivních a pasivních činností s různorodým zaměřením, s tím, že jednotlivé celky nesmí být dlouhé, aby zůstala zachována pozornost a motivace dětí k těmto činnostem. Důležitá je i zpětná vazba od pedagoga, vůči dítěti s OMJ, motivace a pochvala, aby dítě cítilo od pedagoga podporu a mělo v něj důvěru. </a:t>
            </a:r>
            <a:br/>
            <a:r>
              <a:rPr b="1" lang="cs-CZ" sz="3600" spc="-301" strike="noStrike">
                <a:solidFill>
                  <a:srgbClr val="ffffff"/>
                </a:solidFill>
                <a:latin typeface="Helvetica Neue"/>
                <a:ea typeface="Helvetica Neue"/>
              </a:rPr>
              <a:t>Vše co jsme v hostitelské školce zažily a shora popsaly, se snažíme v praxi přenášet a zapojovat i do aktivit vykonávaných s dětmi s OMJ i v naší školce a myslíme si, že se nám daří získané zkušenosti dobře využívat.</a:t>
            </a:r>
            <a:endParaRPr b="0" lang="cs-CZ" sz="36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1201320" y="7210440"/>
            <a:ext cx="21970800" cy="1904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1206360" y="952560"/>
            <a:ext cx="21970800" cy="1432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1206360" y="2246040"/>
            <a:ext cx="21970800" cy="93456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>
            <a:noAutofit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8" name="TextShape 3"/>
          <p:cNvSpPr txBox="1"/>
          <p:nvPr/>
        </p:nvSpPr>
        <p:spPr>
          <a:xfrm>
            <a:off x="1206360" y="4248360"/>
            <a:ext cx="21970800" cy="8255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129" name="IMG_9303.jpeg" descr="IMG_9303.jpeg"/>
          <p:cNvPicPr/>
          <p:nvPr/>
        </p:nvPicPr>
        <p:blipFill>
          <a:blip r:embed="rId1"/>
          <a:stretch/>
        </p:blipFill>
        <p:spPr>
          <a:xfrm>
            <a:off x="3048120" y="0"/>
            <a:ext cx="18287640" cy="13715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1206360" y="952560"/>
            <a:ext cx="21970800" cy="1432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31" name="TextShape 2"/>
          <p:cNvSpPr txBox="1"/>
          <p:nvPr/>
        </p:nvSpPr>
        <p:spPr>
          <a:xfrm>
            <a:off x="1206360" y="2246040"/>
            <a:ext cx="21970800" cy="93456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>
            <a:noAutofit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2" name="TextShape 3"/>
          <p:cNvSpPr txBox="1"/>
          <p:nvPr/>
        </p:nvSpPr>
        <p:spPr>
          <a:xfrm>
            <a:off x="1206360" y="4248360"/>
            <a:ext cx="21970800" cy="8255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133" name="IMG_9304.jpeg" descr="IMG_9304.jpeg"/>
          <p:cNvPicPr/>
          <p:nvPr/>
        </p:nvPicPr>
        <p:blipFill>
          <a:blip r:embed="rId1"/>
          <a:stretch/>
        </p:blipFill>
        <p:spPr>
          <a:xfrm>
            <a:off x="3048120" y="0"/>
            <a:ext cx="18287640" cy="13715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1206360" y="952560"/>
            <a:ext cx="21970800" cy="1432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1206360" y="2246040"/>
            <a:ext cx="21970800" cy="93456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>
            <a:noAutofit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6" name="TextShape 3"/>
          <p:cNvSpPr txBox="1"/>
          <p:nvPr/>
        </p:nvSpPr>
        <p:spPr>
          <a:xfrm>
            <a:off x="1206360" y="4248360"/>
            <a:ext cx="21970800" cy="8255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137" name="IMG_9305.jpeg" descr="IMG_9305.jpeg"/>
          <p:cNvPicPr/>
          <p:nvPr/>
        </p:nvPicPr>
        <p:blipFill>
          <a:blip r:embed="rId1"/>
          <a:stretch/>
        </p:blipFill>
        <p:spPr>
          <a:xfrm>
            <a:off x="3048120" y="0"/>
            <a:ext cx="18287640" cy="13715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1206360" y="952560"/>
            <a:ext cx="21970800" cy="1432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algn="ctr"/>
            <a:endParaRPr b="0" lang="cs-CZ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1206360" y="2246040"/>
            <a:ext cx="21970800" cy="93456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>
            <a:noAutofit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0" name="TextShape 3"/>
          <p:cNvSpPr txBox="1"/>
          <p:nvPr/>
        </p:nvSpPr>
        <p:spPr>
          <a:xfrm>
            <a:off x="1206360" y="4248360"/>
            <a:ext cx="21970800" cy="8255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cs-CZ" sz="48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141" name="IMG_9306.jpeg" descr="IMG_9306.jpeg"/>
          <p:cNvPicPr/>
          <p:nvPr/>
        </p:nvPicPr>
        <p:blipFill>
          <a:blip r:embed="rId1"/>
          <a:stretch/>
        </p:blipFill>
        <p:spPr>
          <a:xfrm>
            <a:off x="3048120" y="0"/>
            <a:ext cx="18287640" cy="13715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Záběr zdola na horkovzdušné balóny na pozadí modré oblohy" descr="Záběr zdola na horkovzdušné balóny na pozadí modré oblohy"/>
          <p:cNvPicPr/>
          <p:nvPr/>
        </p:nvPicPr>
        <p:blipFill>
          <a:blip r:embed="rId1"/>
          <a:srcRect l="0" t="28909" r="0" b="28909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Záběr zdola na horkovzdušné balóny na pozadí modré oblohy" descr="Záběr zdola na horkovzdušné balóny na pozadí modré oblohy"/>
          <p:cNvPicPr/>
          <p:nvPr/>
        </p:nvPicPr>
        <p:blipFill>
          <a:blip r:embed="rId1"/>
          <a:srcRect l="0" t="28909" r="0" b="28909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G_9294.jpeg" descr="IMG_9294.jpeg"/>
          <p:cNvPicPr/>
          <p:nvPr/>
        </p:nvPicPr>
        <p:blipFill>
          <a:blip r:embed="rId1"/>
          <a:stretch/>
        </p:blipFill>
        <p:spPr>
          <a:xfrm>
            <a:off x="6667920" y="0"/>
            <a:ext cx="10286640" cy="13715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Application>LibreOffice/7.0.4.2$Windows_X86_64 LibreOffice_project/dcf040e67528d9187c66b2379df5ea4407429775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cs-CZ</dc:language>
  <cp:lastModifiedBy/>
  <dcterms:modified xsi:type="dcterms:W3CDTF">2023-10-15T20:44:45Z</dcterms:modified>
  <cp:revision>1</cp:revision>
  <dc:subject/>
  <dc:title/>
</cp:coreProperties>
</file>